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1" r:id="rId11"/>
    <p:sldId id="265" r:id="rId12"/>
    <p:sldId id="267" r:id="rId13"/>
    <p:sldId id="270" r:id="rId14"/>
    <p:sldId id="269" r:id="rId15"/>
    <p:sldId id="273" r:id="rId16"/>
    <p:sldId id="272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82528-ACC8-4F86-A3A1-0568F6AEAA53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89E41-6421-4C6D-9D37-8C21359D9E9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188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1FE5F-EEAE-4292-B86E-0192B390CB3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89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CB8C1A-0D05-4393-97A5-559B69B5428A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150A32-3609-46BB-9CFB-10EB49796E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457200"/>
            <a:ext cx="7462862" cy="12572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200" b="1" dirty="0" smtClean="0">
                <a:solidFill>
                  <a:srgbClr val="002060"/>
                </a:solidFill>
                <a:latin typeface="Tahoma" pitchFamily="34" charset="0"/>
              </a:rPr>
              <a:t>Παρουσίαση </a:t>
            </a:r>
            <a:r>
              <a:rPr lang="el-GR" sz="2800" b="1" dirty="0" smtClean="0">
                <a:solidFill>
                  <a:srgbClr val="002060"/>
                </a:solidFill>
                <a:latin typeface="Tahoma" pitchFamily="34" charset="0"/>
              </a:rPr>
              <a:t>για την Προστασία Προσωπικών Δεδομένων</a:t>
            </a:r>
            <a:endParaRPr lang="en-GB" sz="28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2286000"/>
            <a:ext cx="7500962" cy="4200525"/>
          </a:xfrm>
        </p:spPr>
        <p:txBody>
          <a:bodyPr/>
          <a:lstStyle/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  <a:p>
            <a:pPr algn="l" eaLnBrk="1" hangingPunct="1">
              <a:defRPr/>
            </a:pP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Γραφείο Επιτρόπου Προστασίας </a:t>
            </a:r>
          </a:p>
          <a:p>
            <a:pPr algn="l" eaLnBrk="1" hangingPunct="1">
              <a:defRPr/>
            </a:pP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Δεδομένων Προσωπικού Χαρακτήρα</a:t>
            </a:r>
          </a:p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l-GR" sz="2000" smtClean="0">
                <a:latin typeface="Tahoma" pitchFamily="34" charset="0"/>
              </a:rPr>
              <a:t>ΚΥΠΕ</a:t>
            </a:r>
            <a:endParaRPr lang="el-GR" sz="2000" dirty="0" smtClean="0">
              <a:latin typeface="Tahoma" pitchFamily="34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Ιανουαρίου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2016</a:t>
            </a:r>
            <a:endParaRPr lang="en-GB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el-GR" sz="2000" dirty="0" smtClean="0">
              <a:latin typeface="Tahoma" pitchFamily="34" charset="0"/>
            </a:endParaRPr>
          </a:p>
        </p:txBody>
      </p:sp>
      <p:pic>
        <p:nvPicPr>
          <p:cNvPr id="3076" name="Picture 4" descr="LOGO-final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3071810"/>
            <a:ext cx="9286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714356"/>
            <a:ext cx="7615262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dirty="0" smtClean="0">
                <a:solidFill>
                  <a:srgbClr val="3399FF"/>
                </a:solidFill>
                <a:latin typeface="Tahoma" pitchFamily="34" charset="0"/>
                <a:sym typeface="Wingdings" pitchFamily="2" charset="2"/>
              </a:rPr>
              <a:t>5.</a:t>
            </a:r>
            <a:r>
              <a:rPr lang="el-GR" sz="2800" dirty="0" smtClean="0">
                <a:solidFill>
                  <a:srgbClr val="3399FF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Επιλέγει για τη διεξαγωγή της επεξεργασίας πρόσωπα με κατάλληλα επαγγελματικά προσόντα που παρέχουν επαρκείς εγγυήσεις από πλευράς τεχνικών γνώσεων και προσωπικής ακεραιότητας για την τήρηση του απορρήτου</a:t>
            </a:r>
          </a:p>
          <a:p>
            <a:pPr>
              <a:buNone/>
            </a:pPr>
            <a:r>
              <a:rPr lang="el-GR" sz="2400" dirty="0" smtClean="0">
                <a:solidFill>
                  <a:srgbClr val="3399FF"/>
                </a:solidFill>
                <a:latin typeface="Tahoma" pitchFamily="34" charset="0"/>
                <a:sym typeface="Wingdings" pitchFamily="2" charset="2"/>
              </a:rPr>
              <a:t>6.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Λαμβάνει τα κατάλληλα μέτρα για την ασφάλεια των δεδομένων και την προστασία τους από τυχαία ή αθέμιτη καταστροφή, τυχαία απώλεια, απαγορευμένη διάδοση ή πρόσβαση (Ετοιμασία γραπτής πολιτικής, διενέργεια εσωτερικών ελέγχων)</a:t>
            </a:r>
            <a:endParaRPr lang="en-GB" sz="2400" dirty="0" smtClean="0">
              <a:solidFill>
                <a:srgbClr val="002060"/>
              </a:solidFill>
              <a:latin typeface="Tahoma" pitchFamily="34" charset="0"/>
              <a:sym typeface="Wingdings" pitchFamily="2" charset="2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3399FF"/>
                </a:solidFill>
                <a:latin typeface="Tahoma" pitchFamily="34" charset="0"/>
                <a:sym typeface="Wingdings" pitchFamily="2" charset="2"/>
              </a:rPr>
              <a:t>7.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Διασφαλίζει ότι η πρόσβαση στα αρχεία διεξάγεται μόνο από εξουσιοδοτημένο προσωπικό</a:t>
            </a:r>
          </a:p>
          <a:p>
            <a:pPr>
              <a:buNone/>
            </a:pPr>
            <a:r>
              <a:rPr lang="el-GR" sz="2400" dirty="0" smtClean="0">
                <a:solidFill>
                  <a:srgbClr val="00B0F0"/>
                </a:solidFill>
                <a:latin typeface="Tahoma" pitchFamily="34" charset="0"/>
                <a:sym typeface="Wingdings" pitchFamily="2" charset="2"/>
              </a:rPr>
              <a:t>8.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Σέβεται τα δικαιώματα ενημέρωσης και πρόσβασης των ατόμων στα προσωπικά τους δεδομένα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Πότε επιτρέπεται η επεξεργασία των </a:t>
            </a:r>
            <a:b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</a:br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προσωπικών δεδομένων;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14422"/>
            <a:ext cx="7686700" cy="4911741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Επιτρέπεται μόνο όταν το άτομο έχει δώσει τη συγκατάθεσή του</a:t>
            </a:r>
          </a:p>
          <a:p>
            <a:pPr>
              <a:buNone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Κατ εξαίρεση επιτρέπεται και χωρίς συγκατάθεση όταν συντρέχουν οι προϋποθέσεις που ορίζει ο νόμος όπως:</a:t>
            </a:r>
          </a:p>
          <a:p>
            <a:pPr>
              <a:lnSpc>
                <a:spcPct val="90000"/>
              </a:lnSpc>
              <a:buNone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Για να εκπληρωθεί μία υποχρέωση που επιβάλλεται από Νόμο π.χ. Στατιστική Υπηρεσία, Τμήμα Φορολογίας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Για να εκτελεστεί μία σύμβαση π.χ. για αξιολόγηση υπαλλήλων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Για να εκτελεστεί έργο δημοσίου συμφέροντος  και για άσκηση δημόσιας εξουσίας π.χ. η Αστυνομία να διεξάγει έρευνα για παράβαση</a:t>
            </a:r>
          </a:p>
          <a:p>
            <a:pPr>
              <a:lnSpc>
                <a:spcPct val="90000"/>
              </a:lnSpc>
              <a:buNone/>
            </a:pPr>
            <a:endParaRPr lang="el-GR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sz="5100" dirty="0" smtClean="0">
                <a:solidFill>
                  <a:srgbClr val="002060"/>
                </a:solidFill>
                <a:latin typeface="Tahoma" pitchFamily="34" charset="0"/>
              </a:rPr>
              <a:t>Για να ικανοποιηθεί το έννομο συμφέρον του υπεύθυνου επεξεργασίας π.χ. η τοποθέτηση Κ.Κ.Β.Π. για σκοπούς ασφάλειας σε τράπεζα, περίπτερο, κατάστημα</a:t>
            </a:r>
            <a:endParaRPr lang="en-GB" sz="51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Πότε επιτρέπεται η επεξεργασία των ευαίσθητων προσωπικών δεδομένων;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00174"/>
            <a:ext cx="7686700" cy="5921621"/>
          </a:xfrm>
        </p:spPr>
        <p:txBody>
          <a:bodyPr wrap="square" tIns="0" bIns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Επιτρέπεται μόνο εφόσον ισχύει μία τουλάχιστον από τις εξαιρέσεις που ορίζει ο Νόμος όπως: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Το άτομο έχει δώσει τη συγκατάθεση του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Για να εκπληρωθεί μία υποχρέωση στον τομέα του εργατικού δικαίου Π.χ. η φύλαξη των </a:t>
            </a:r>
            <a:r>
              <a:rPr lang="en-US" sz="2200" dirty="0" smtClean="0">
                <a:solidFill>
                  <a:srgbClr val="002060"/>
                </a:solidFill>
                <a:latin typeface="Tahoma" pitchFamily="34" charset="0"/>
              </a:rPr>
              <a:t>sick leaves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 όταν οι υπάλληλοι είναι με άδεια ασθενείας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Για σκοπούς ιατρικής πρόληψης, διάγνωσης, περίθαλψης ή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διαχείρισης υπηρεσιών υγείας, δεδομένου ότι η επεξεργασία εκτελείται από επαγγελματία του κλάδου της υγείας ή άλλο πρόσωπο που δεσμεύεται από το επαγγελματικό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απόρρητο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Η επεξεργασία εκτελείται από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Ίδρυμα, Σωματείο ή άλλο μη κερδοσκοπικό Οργανισμό και αφορά μόνο τα μέλη του. Π.χ. </a:t>
            </a:r>
            <a:r>
              <a:rPr lang="en-US" sz="2200" dirty="0" err="1">
                <a:solidFill>
                  <a:srgbClr val="002060"/>
                </a:solidFill>
                <a:latin typeface="Tahoma" pitchFamily="34" charset="0"/>
              </a:rPr>
              <a:t>Europa</a:t>
            </a:r>
            <a:r>
              <a:rPr lang="en-US" sz="2200" dirty="0">
                <a:solidFill>
                  <a:srgbClr val="002060"/>
                </a:solidFill>
                <a:latin typeface="Tahoma" pitchFamily="34" charset="0"/>
              </a:rPr>
              <a:t> Donna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 </a:t>
            </a:r>
            <a:endParaRPr lang="el-GR" sz="2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l-GR" sz="2000" dirty="0">
              <a:solidFill>
                <a:schemeClr val="tx2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l-GR" sz="2000" dirty="0">
              <a:latin typeface="Tahoma" pitchFamily="34" charset="0"/>
              <a:sym typeface="Wingdings" pitchFamily="2" charset="2"/>
            </a:endParaRPr>
          </a:p>
          <a:p>
            <a:endParaRPr lang="el-GR" sz="20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072494" cy="5786478"/>
          </a:xfrm>
        </p:spPr>
        <p:txBody>
          <a:bodyPr>
            <a:normAutofit/>
          </a:bodyPr>
          <a:lstStyle/>
          <a:p>
            <a:pPr marL="914400" lvl="1" indent="-457200" algn="just">
              <a:lnSpc>
                <a:spcPct val="80000"/>
              </a:lnSpc>
              <a:buNone/>
              <a:defRPr/>
            </a:pPr>
            <a:r>
              <a:rPr lang="el-GR" sz="2200" dirty="0" smtClean="0">
                <a:solidFill>
                  <a:srgbClr val="0099CC"/>
                </a:solidFill>
                <a:latin typeface="Tahoma" pitchFamily="34" charset="0"/>
              </a:rPr>
              <a:t>5.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Τα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δεδομένα είναι αναγκαία για την αναγνώριση, άσκηση ή υπεράσπιση δικαιώματος ενώπιον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δικαστηρίου</a:t>
            </a:r>
          </a:p>
          <a:p>
            <a:pPr marL="914400" lvl="1" indent="-457200" algn="just">
              <a:lnSpc>
                <a:spcPct val="80000"/>
              </a:lnSpc>
              <a:buNone/>
              <a:defRPr/>
            </a:pPr>
            <a:endParaRPr lang="el-GR" sz="2200" dirty="0">
              <a:solidFill>
                <a:srgbClr val="002060"/>
              </a:solidFill>
              <a:latin typeface="Tahoma" pitchFamily="34" charset="0"/>
            </a:endParaRPr>
          </a:p>
          <a:p>
            <a:pPr marL="914400" lvl="1" indent="-457200" algn="just">
              <a:lnSpc>
                <a:spcPct val="80000"/>
              </a:lnSpc>
              <a:buNone/>
              <a:defRPr/>
            </a:pPr>
            <a:r>
              <a:rPr lang="el-GR" sz="2200" dirty="0" smtClean="0">
                <a:solidFill>
                  <a:srgbClr val="0099CC"/>
                </a:solidFill>
                <a:latin typeface="Tahoma" pitchFamily="34" charset="0"/>
              </a:rPr>
              <a:t>6.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Η επεξεργασία είναι απαραίτητη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για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σκοπούς εθνικής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ασφάλειας ή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εγκληματολογικής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πολιτικής και εκτελείται από υπηρεσία της Δημοκρατίας και αφορά τη διακρίβωση εγκλημάτων, ποινικές καταδίκες και διερεύνηση μαζικών καταστροφών </a:t>
            </a:r>
            <a:r>
              <a:rPr lang="el-GR" sz="2200" dirty="0" err="1">
                <a:solidFill>
                  <a:srgbClr val="002060"/>
                </a:solidFill>
                <a:latin typeface="Tahoma" pitchFamily="34" charset="0"/>
              </a:rPr>
              <a:t>Π.χ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 Αστυνομία και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Τελωνεία</a:t>
            </a:r>
          </a:p>
          <a:p>
            <a:pPr marL="914400" lvl="1" indent="-457200" algn="just">
              <a:lnSpc>
                <a:spcPct val="80000"/>
              </a:lnSpc>
              <a:buNone/>
              <a:defRPr/>
            </a:pPr>
            <a:endParaRPr lang="el-GR" sz="2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914400" lvl="1" indent="-457200">
              <a:lnSpc>
                <a:spcPct val="80000"/>
              </a:lnSpc>
              <a:buNone/>
              <a:defRPr/>
            </a:pPr>
            <a:r>
              <a:rPr lang="el-GR" sz="2200" dirty="0" smtClean="0">
                <a:solidFill>
                  <a:srgbClr val="0099CC"/>
                </a:solidFill>
                <a:latin typeface="Tahoma" pitchFamily="34" charset="0"/>
              </a:rPr>
              <a:t>7. 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Η επεξεργασία πραγματοποιείται για δημοσιογραφικούς σκοπούς ή στο πλαίσιο καλλιτεχνικής έκφρασης δεδομένου </a:t>
            </a:r>
            <a:r>
              <a:rPr lang="el-GR" sz="2200" dirty="0">
                <a:solidFill>
                  <a:srgbClr val="002060"/>
                </a:solidFill>
                <a:latin typeface="Tahoma" pitchFamily="34" charset="0"/>
              </a:rPr>
              <a:t>ότι δεν παραβιάζεται το δικαίωμα προστασίας της ιδιωτικής και οικογενειακής </a:t>
            </a:r>
            <a:r>
              <a:rPr lang="el-GR" sz="2200" dirty="0" smtClean="0">
                <a:solidFill>
                  <a:srgbClr val="002060"/>
                </a:solidFill>
                <a:latin typeface="Tahoma" pitchFamily="34" charset="0"/>
              </a:rPr>
              <a:t>ζωής </a:t>
            </a:r>
            <a:endParaRPr lang="en-US" sz="2200" dirty="0">
              <a:solidFill>
                <a:srgbClr val="002060"/>
              </a:solidFill>
              <a:latin typeface="Tahoma" pitchFamily="34" charset="0"/>
            </a:endParaRPr>
          </a:p>
          <a:p>
            <a:pPr algn="just"/>
            <a:endParaRPr lang="el-GR" sz="22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Δικαιώματα ατόμων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   Δικαίωμα Πρόσβασης σε προσωπικά τους δεδομένα 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Ασκείται με την υποβολή σχετικής αίτησης στο Υ.Π.Π και την καταβολή των €17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Δεν έχει δικαίωμα να ζητεί πληροφορίες για τρίτους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Απάντηση σε 4 εβδομάδες, αλλιώς δικαίωμα προσφυγής στην Επίτροπο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Τρόποι άσκησης του δικαιώματος πρόσβασης: επιστολή, παροχή αντιγράφων, θεώρηση φακέλου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Αποτέλεσμα εικόνας για if you reveal your secrets to the win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571613"/>
            <a:ext cx="542928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2560" y="285728"/>
            <a:ext cx="7406640" cy="13573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smtClean="0">
                <a:solidFill>
                  <a:srgbClr val="002060"/>
                </a:solidFill>
                <a:latin typeface="Tahoma" pitchFamily="34" charset="0"/>
              </a:rPr>
              <a:t>Γραφείο Επιτρόπου Προστασίας Δεδομένων Προσωπικού Χαρακτήρα</a:t>
            </a:r>
            <a:endParaRPr lang="en-GB" sz="28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143116"/>
            <a:ext cx="6662738" cy="418148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Ιάσονος 1, 1082 Λευκωσία</a:t>
            </a:r>
          </a:p>
          <a:p>
            <a:pPr algn="ctr" eaLnBrk="1" hangingPunct="1">
              <a:lnSpc>
                <a:spcPct val="80000"/>
              </a:lnSpc>
            </a:pP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Τ.Θ.  23378, 1682  Λευκωσία</a:t>
            </a:r>
          </a:p>
          <a:p>
            <a:pPr algn="ctr" eaLnBrk="1" hangingPunct="1">
              <a:lnSpc>
                <a:spcPct val="80000"/>
              </a:lnSpc>
            </a:pPr>
            <a:endParaRPr lang="el-GR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l-GR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l-GR" sz="2400" b="1" dirty="0" err="1" smtClean="0">
                <a:solidFill>
                  <a:srgbClr val="003399"/>
                </a:solidFill>
                <a:latin typeface="Tahoma" pitchFamily="34" charset="0"/>
              </a:rPr>
              <a:t>Τηλ</a:t>
            </a: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:  22818456, Φαξ: 22304565</a:t>
            </a:r>
          </a:p>
          <a:p>
            <a:pPr algn="ctr" eaLnBrk="1" hangingPunct="1">
              <a:lnSpc>
                <a:spcPct val="80000"/>
              </a:lnSpc>
            </a:pPr>
            <a:endParaRPr lang="en-US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E-mail: (</a:t>
            </a: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κεντρικό</a:t>
            </a: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)</a:t>
            </a:r>
            <a:r>
              <a:rPr lang="el-GR" sz="2400" b="1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commissioner@</a:t>
            </a:r>
            <a:endParaRPr lang="el-GR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dataprotection.gov.cy</a:t>
            </a:r>
            <a:endParaRPr lang="el-GR" sz="24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l-GR" sz="24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3399"/>
                </a:solidFill>
                <a:latin typeface="Tahoma" pitchFamily="34" charset="0"/>
              </a:rPr>
              <a:t>www.dataprotection.gov.cy</a:t>
            </a:r>
            <a:endParaRPr lang="en-GB" sz="2400" b="1" dirty="0" smtClean="0">
              <a:solidFill>
                <a:srgbClr val="00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srgbClr val="002060"/>
                </a:solidFill>
                <a:latin typeface="Tahoma" pitchFamily="34" charset="0"/>
              </a:rPr>
              <a:t>Η Νομοθεσία στην Κύπρο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Ο περί Επεξεργασίας Δεδομένων Προσωπικού Χαρακτήρα (Προστασία του Ατόμου) Νόμος 138(Ι)/2001 </a:t>
            </a:r>
          </a:p>
          <a:p>
            <a:pPr>
              <a:buNone/>
            </a:pPr>
            <a:r>
              <a:rPr lang="el-GR" dirty="0" smtClean="0">
                <a:solidFill>
                  <a:srgbClr val="002060"/>
                </a:solidFill>
              </a:rPr>
              <a:t>    	</a:t>
            </a:r>
            <a:r>
              <a:rPr lang="el-GR" sz="2200" dirty="0" smtClean="0">
                <a:solidFill>
                  <a:srgbClr val="0070C0"/>
                </a:solidFill>
                <a:latin typeface="Tahoma" pitchFamily="34" charset="0"/>
              </a:rPr>
              <a:t>βάσει </a:t>
            </a:r>
            <a:r>
              <a:rPr lang="el-GR" sz="2200" dirty="0">
                <a:solidFill>
                  <a:srgbClr val="0070C0"/>
                </a:solidFill>
                <a:latin typeface="Tahoma" pitchFamily="34" charset="0"/>
              </a:rPr>
              <a:t>της Οδηγίας 95/46 του Ευρωπαϊκού Κοινοβουλίου </a:t>
            </a:r>
            <a:r>
              <a:rPr lang="el-GR" sz="2200" dirty="0" smtClean="0">
                <a:solidFill>
                  <a:srgbClr val="0070C0"/>
                </a:solidFill>
                <a:latin typeface="Tahoma" pitchFamily="34" charset="0"/>
              </a:rPr>
              <a:t>	για την προστασία </a:t>
            </a:r>
            <a:r>
              <a:rPr lang="el-GR" sz="2200" dirty="0">
                <a:solidFill>
                  <a:srgbClr val="0070C0"/>
                </a:solidFill>
                <a:latin typeface="Tahoma" pitchFamily="34" charset="0"/>
              </a:rPr>
              <a:t>των φυσικών προσώπων έναντι </a:t>
            </a:r>
            <a:r>
              <a:rPr lang="el-GR" sz="2200" dirty="0" smtClean="0">
                <a:solidFill>
                  <a:srgbClr val="0070C0"/>
                </a:solidFill>
                <a:latin typeface="Tahoma" pitchFamily="34" charset="0"/>
              </a:rPr>
              <a:t>της    	επεξεργασίας δεδομένων </a:t>
            </a:r>
            <a:r>
              <a:rPr lang="el-GR" sz="2200" dirty="0">
                <a:solidFill>
                  <a:srgbClr val="0070C0"/>
                </a:solidFill>
                <a:latin typeface="Tahoma" pitchFamily="34" charset="0"/>
              </a:rPr>
              <a:t>προσωπικού χαρακτήρα </a:t>
            </a:r>
            <a:r>
              <a:rPr lang="el-GR" sz="2200" dirty="0" smtClean="0">
                <a:solidFill>
                  <a:srgbClr val="0070C0"/>
                </a:solidFill>
                <a:latin typeface="Tahoma" pitchFamily="34" charset="0"/>
              </a:rPr>
              <a:t>και την 	ελεύθερη κυκλοφορία </a:t>
            </a:r>
            <a:r>
              <a:rPr lang="el-GR" sz="2200" dirty="0">
                <a:solidFill>
                  <a:srgbClr val="0070C0"/>
                </a:solidFill>
                <a:latin typeface="Tahoma" pitchFamily="34" charset="0"/>
              </a:rPr>
              <a:t>των δεδομένων αυτών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Εφαρμόζεται σε αυτοματοποιημένη επεξεργασία και σε μη αυτοματοποιημένη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επεξεργασία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π.χ. φάκελοι, ηλεκτρονικοί υπολογιστές, Κ.Κ.Β.Π., κινητά τηλέφωνα, φαξ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Εφαρμόζεται στο Δημόσιο και Ιδιωτικό Τομέα καθώς και στα Νομικά πρόσωπα Δημοσίου Δικαίου</a:t>
            </a:r>
            <a:endParaRPr lang="en-GB" sz="24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endParaRPr lang="el-GR" dirty="0"/>
          </a:p>
        </p:txBody>
      </p:sp>
      <p:pic>
        <p:nvPicPr>
          <p:cNvPr id="4" name="Picture 4" descr="scales justice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108054" cy="111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>
                <a:solidFill>
                  <a:srgbClr val="002060"/>
                </a:solidFill>
                <a:latin typeface="Tahoma" pitchFamily="34" charset="0"/>
              </a:rPr>
              <a:t>Το Γραφείο της Επιτρόπου Προστασίας Δεδομένων Προσωπικού Χαρακτήρα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57364"/>
            <a:ext cx="7615262" cy="42687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Συστάθηκε το Μάιο του 2002 μετά την ψήφιση του Νόμου το 2001</a:t>
            </a:r>
          </a:p>
          <a:p>
            <a:pPr>
              <a:lnSpc>
                <a:spcPct val="90000"/>
              </a:lnSpc>
              <a:buNone/>
            </a:pP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Ανεξάρτητος θεσμός</a:t>
            </a:r>
          </a:p>
          <a:p>
            <a:pPr>
              <a:lnSpc>
                <a:spcPct val="90000"/>
              </a:lnSpc>
              <a:buNone/>
            </a:pP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Διορισμός Επιτρόπου για περίοδο 4 χρόνων (δυνατότητα ανανέωσης της θητείας μια φορά)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  <a:latin typeface="Tahoma" pitchFamily="34" charset="0"/>
              </a:rPr>
              <a:t>Αρμοδιότητες - Ρόλος</a:t>
            </a:r>
            <a:endParaRPr lang="el-GR" sz="3200" b="1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85860"/>
            <a:ext cx="7615262" cy="4840303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Εποπτεύει την επεξεργασία προσωπικών δεδομένων που πραγματοποιούν οι υπηρεσίες / τμήματα / οργανισμοί, ώστε να διασφαλίζει τη συμμόρφωση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τους με </a:t>
            </a: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τη νομοθεσία περί προστασίας προσωπικών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δεδομένων</a:t>
            </a:r>
          </a:p>
          <a:p>
            <a:pPr lvl="0" algn="just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Διασφαλίζει </a:t>
            </a: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ότι κατά την επεξεργασία προσωπικών δεδομένων,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οι υπηρεσίες / τμήματα / οργανισμοί σέβονται τα δικαιώματα των </a:t>
            </a: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πολιτών για προστασία της ιδιωτικής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ζωής</a:t>
            </a:r>
          </a:p>
          <a:p>
            <a:pPr algn="just">
              <a:buNone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    Στο πλαίσιο αυτό: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Εξετάζει παράπονα και καταγγελίες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</a:rPr>
              <a:t>(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αυτεπαγγέλτως ή μη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</a:rPr>
              <a:t>)</a:t>
            </a:r>
            <a:endParaRPr lang="el-GR" sz="2000" dirty="0">
              <a:solidFill>
                <a:srgbClr val="002060"/>
              </a:solidFill>
              <a:latin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Διενεργεί ελέγχους </a:t>
            </a:r>
            <a:r>
              <a:rPr lang="el-GR" sz="2000" dirty="0">
                <a:solidFill>
                  <a:srgbClr val="002060"/>
                </a:solidFill>
                <a:latin typeface="Tahoma" pitchFamily="34" charset="0"/>
              </a:rPr>
              <a:t>σε </a:t>
            </a: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αρχεία</a:t>
            </a:r>
            <a:endParaRPr lang="el-GR" sz="2000" dirty="0">
              <a:solidFill>
                <a:srgbClr val="002060"/>
              </a:solidFill>
              <a:latin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Εκδίδει γνωμοδοτήσεις, συστάσεις, αποφάσεις, ενημερωτικά έντυπα και οδηγίες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Διοργανώνει ενημερωτικά σεμινάρια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  <a:latin typeface="Tahoma" pitchFamily="34" charset="0"/>
              </a:rPr>
              <a:t>Επιβάλλει διοικητικές κυρώσεις</a:t>
            </a:r>
            <a:endParaRPr lang="el-GR" sz="20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endParaRPr lang="el-GR" sz="2000" dirty="0"/>
          </a:p>
          <a:p>
            <a:pPr lvl="0">
              <a:buFont typeface="Wingdings" pitchFamily="2" charset="2"/>
              <a:buChar char="§"/>
            </a:pPr>
            <a:endParaRPr lang="el-GR" sz="2000" dirty="0">
              <a:solidFill>
                <a:schemeClr val="tx2"/>
              </a:solidFill>
              <a:latin typeface="Tahoma" pitchFamily="34" charset="0"/>
            </a:endParaRPr>
          </a:p>
          <a:p>
            <a:endParaRPr lang="el-G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rgbClr val="002060"/>
                </a:solidFill>
                <a:latin typeface="Tahoma" pitchFamily="34" charset="0"/>
              </a:rPr>
              <a:t/>
            </a:r>
            <a:br>
              <a:rPr lang="el-GR" sz="3600" b="1" dirty="0" smtClean="0">
                <a:solidFill>
                  <a:srgbClr val="002060"/>
                </a:solidFill>
                <a:latin typeface="Tahoma" pitchFamily="34" charset="0"/>
              </a:rPr>
            </a:br>
            <a:r>
              <a:rPr lang="el-GR" sz="3600" b="1" dirty="0" smtClean="0">
                <a:solidFill>
                  <a:srgbClr val="002060"/>
                </a:solidFill>
                <a:latin typeface="Tahoma" pitchFamily="34" charset="0"/>
              </a:rPr>
              <a:t>Τι είναι προσωπικά δεδομένα</a:t>
            </a:r>
            <a:br>
              <a:rPr lang="el-GR" sz="3600" b="1" dirty="0" smtClean="0">
                <a:solidFill>
                  <a:srgbClr val="002060"/>
                </a:solidFill>
                <a:latin typeface="Tahoma" pitchFamily="34" charset="0"/>
              </a:rPr>
            </a:br>
            <a:endParaRPr lang="el-GR" sz="36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00200"/>
            <a:ext cx="778674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Προσωπικά δεδομένα είναι κάθε πληροφορία που αναφέρεται σε φυσικό πρόσωπο που βρίσκεται εν ζωή. Τα νομικά πρόσωπα δεν έχουν προσωπικά δεδομένα.</a:t>
            </a:r>
          </a:p>
          <a:p>
            <a:endParaRPr lang="el-GR" sz="28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   </a:t>
            </a:r>
            <a:r>
              <a:rPr lang="el-GR" sz="2800" dirty="0" smtClean="0">
                <a:solidFill>
                  <a:srgbClr val="0070C0"/>
                </a:solidFill>
                <a:latin typeface="Tahoma" pitchFamily="34" charset="0"/>
              </a:rPr>
              <a:t>Για </a:t>
            </a:r>
            <a:r>
              <a:rPr lang="el-GR" sz="2800" dirty="0">
                <a:solidFill>
                  <a:srgbClr val="0070C0"/>
                </a:solidFill>
                <a:latin typeface="Tahoma" pitchFamily="34" charset="0"/>
              </a:rPr>
              <a:t>παράδειγμα: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ονοματεπώνυμο, αρ.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τηλεφώνου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, διεύθυνση διαμονής, </a:t>
            </a:r>
            <a:r>
              <a:rPr lang="en-US" sz="2800" dirty="0">
                <a:solidFill>
                  <a:srgbClr val="002060"/>
                </a:solidFill>
                <a:latin typeface="Tahoma" pitchFamily="34" charset="0"/>
              </a:rPr>
              <a:t>email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, επάγγελμα, ημερ. γέννησης, οικονομική κατάσταση,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ενδιαφέροντα </a:t>
            </a:r>
            <a:endParaRPr lang="el-GR" sz="2800" dirty="0">
              <a:solidFill>
                <a:srgbClr val="002060"/>
              </a:solidFill>
              <a:latin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  <a:latin typeface="Tahoma" pitchFamily="34" charset="0"/>
              </a:rPr>
              <a:t>Ευαίσθητα προσωπικά δεδομένα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357298"/>
            <a:ext cx="7786742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   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Είναι τα προσωπικά δεδομένα ενός ατόμου που αναφέρονται στη φυλετική ή εθνική του προέλευση, στα πολιτικά του φρονήματα, στις θρησκευτικές ή φιλοσοφικές του πεποιθήσεις, στη συμμετοχή του σε συνδικαλιστική οργάνωση, στην υγεία του, στην ερωτική του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ζωή και στις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ποινικές διώξεις και καταδίκες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του </a:t>
            </a:r>
          </a:p>
          <a:p>
            <a:pPr algn="just">
              <a:buNone/>
            </a:pPr>
            <a:endParaRPr lang="el-GR" sz="2400" dirty="0" smtClean="0">
              <a:solidFill>
                <a:srgbClr val="002060"/>
              </a:solidFill>
              <a:latin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προστατεύονται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από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το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Νόμο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με αυστηρότερες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ρυθμίσεις από ότι τα απλά προσωπικά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δεδομένα</a:t>
            </a: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Υπεύθυνος επεξεργασίας</a:t>
            </a:r>
            <a:endParaRPr lang="el-GR" sz="32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Είναι το φυσικό ή νομικό πρόσωπο του δημόσιου τομέα / ιδιωτικού τομέα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/ νομικού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προσώπου δημοσίου δικαίου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</a:rPr>
              <a:t>που τηρεί και επεξεργάζεται προσωπικά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</a:rPr>
              <a:t>δεδομένα</a:t>
            </a: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endParaRPr lang="el-GR" sz="2400" dirty="0" smtClean="0">
              <a:solidFill>
                <a:srgbClr val="002060"/>
              </a:solidFill>
              <a:latin typeface="Tahoma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Είναι το πρόσωπο που καθορίζει τον τρόπο και το σκοπό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της επεξεργασίας</a:t>
            </a:r>
            <a:endParaRPr lang="el-GR" sz="2400" dirty="0">
              <a:solidFill>
                <a:srgbClr val="00206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15304" cy="1296974"/>
          </a:xfrm>
        </p:spPr>
        <p:txBody>
          <a:bodyPr>
            <a:normAutofit/>
          </a:bodyPr>
          <a:lstStyle/>
          <a:p>
            <a:pPr algn="l"/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Τι σημαίνει «επεξεργασία προσωπικών δεδομένων»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571612"/>
            <a:ext cx="7500990" cy="4676788"/>
          </a:xfrm>
        </p:spPr>
        <p:txBody>
          <a:bodyPr/>
          <a:lstStyle/>
          <a:p>
            <a:pPr>
              <a:buNone/>
            </a:pPr>
            <a:r>
              <a:rPr lang="el-GR" sz="2800" dirty="0" smtClean="0">
                <a:solidFill>
                  <a:schemeClr val="tx2"/>
                </a:solidFill>
                <a:latin typeface="Tahoma" pitchFamily="34" charset="0"/>
              </a:rPr>
              <a:t>  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Είναι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κάθε εργασία που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πραγματοποιείται σε δεδομένα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προσωπικού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χαρακτήρα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όπως: </a:t>
            </a:r>
            <a:endParaRPr lang="el-GR" sz="2800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buNone/>
            </a:pPr>
            <a:r>
              <a:rPr lang="el-GR" sz="2800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</a:rPr>
              <a:t> </a:t>
            </a:r>
          </a:p>
          <a:p>
            <a:pPr>
              <a:buNone/>
            </a:pP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  συλλογή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, χρήση, καταχώρηση, 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διατήρηση, τροποποίηση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, κοινοποίηση, δημοσίευση</a:t>
            </a:r>
            <a:r>
              <a:rPr lang="el-GR" sz="28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, </a:t>
            </a:r>
            <a:r>
              <a:rPr lang="el-GR" sz="28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διαγραφή, καταστροφή</a:t>
            </a:r>
            <a:endParaRPr lang="el-GR" sz="2800" dirty="0">
              <a:solidFill>
                <a:srgbClr val="002060"/>
              </a:solidFill>
              <a:latin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600" b="1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Ο υπεύθυνος επεξεργασίας οφείλει όπως: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28736"/>
            <a:ext cx="7786742" cy="46974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Επεξεργάζεται τα προσωπικά δεδομένα για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καθορισμένους, σαφείς και νόμιμους σκοπούς: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να μην τα χρησιμοποιεί για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ασύμβατους σκοπούς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Να μην συλλέγει και επεξεργάζεται περισσότερα προσωπικά δεδομένα από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όσα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χρειάζονται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Τα προσωπικά δεδομένα που διατηρεί να είναι ακριβή και ενημερωμένα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Διατηρεί τα προσωπικά δεδομένα μόνο για όσο </a:t>
            </a:r>
            <a:r>
              <a:rPr lang="el-GR" sz="2400" dirty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καιρό είναι απαραίτητο για το σκοπό της </a:t>
            </a:r>
            <a:r>
              <a:rPr lang="el-GR" sz="240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επεξεργασίας. Μετά τη πάροδο της περιόδου αυτής, θα πρέπει να τα διαγράφει / καταστρέφει</a:t>
            </a:r>
            <a:endParaRPr lang="el-GR" sz="2400" dirty="0">
              <a:solidFill>
                <a:srgbClr val="002060"/>
              </a:solidFill>
              <a:latin typeface="Tahoma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l-GR" sz="2800" dirty="0">
              <a:solidFill>
                <a:schemeClr val="tx2"/>
              </a:solidFill>
              <a:latin typeface="Tahoma" pitchFamily="34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193</TotalTime>
  <Words>677</Words>
  <Application>Microsoft Office PowerPoint</Application>
  <PresentationFormat>On-screen Show (4:3)</PresentationFormat>
  <Paragraphs>98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Παρουσίαση για την Προστασία Προσωπικών Δεδομένων</vt:lpstr>
      <vt:lpstr>Η Νομοθεσία στην Κύπρο </vt:lpstr>
      <vt:lpstr>Το Γραφείο της Επιτρόπου Προστασίας Δεδομένων Προσωπικού Χαρακτήρα</vt:lpstr>
      <vt:lpstr>Αρμοδιότητες - Ρόλος</vt:lpstr>
      <vt:lpstr> Τι είναι προσωπικά δεδομένα </vt:lpstr>
      <vt:lpstr>Ευαίσθητα προσωπικά δεδομένα</vt:lpstr>
      <vt:lpstr>Υπεύθυνος επεξεργασίας</vt:lpstr>
      <vt:lpstr>Τι σημαίνει «επεξεργασία προσωπικών δεδομένων»</vt:lpstr>
      <vt:lpstr>Ο υπεύθυνος επεξεργασίας οφείλει όπως:</vt:lpstr>
      <vt:lpstr>PowerPoint Presentation</vt:lpstr>
      <vt:lpstr>Πότε επιτρέπεται η επεξεργασία των  προσωπικών δεδομένων; </vt:lpstr>
      <vt:lpstr>Πότε επιτρέπεται η επεξεργασία των ευαίσθητων προσωπικών δεδομένων;</vt:lpstr>
      <vt:lpstr>PowerPoint Presentation</vt:lpstr>
      <vt:lpstr>Δικαιώματα ατόμων</vt:lpstr>
      <vt:lpstr>PowerPoint Presentation</vt:lpstr>
      <vt:lpstr>Γραφείο Επιτρόπου Προστασίας Δεδομένων Προσωπικού Χαρακτήρα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52</cp:revision>
  <dcterms:created xsi:type="dcterms:W3CDTF">2016-01-22T07:30:13Z</dcterms:created>
  <dcterms:modified xsi:type="dcterms:W3CDTF">2016-12-02T07:41:27Z</dcterms:modified>
</cp:coreProperties>
</file>